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1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10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8109-DAF3-FC43-ACE9-776797AD16A7}" type="datetimeFigureOut">
              <a:rPr lang="en-US" smtClean="0"/>
              <a:t>7/7/11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5F530-B823-524A-825C-E411A759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9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F530-B823-524A-825C-E411A759A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1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_chess%23cite_ref-24" TargetMode="External"/><Relationship Id="rId4" Type="http://schemas.openxmlformats.org/officeDocument/2006/relationships/hyperlink" Target="http://www.turingarchive.org/browse.php/B/7" TargetMode="External"/><Relationship Id="rId5" Type="http://schemas.openxmlformats.org/officeDocument/2006/relationships/hyperlink" Target="http://en.wikipedia.org/wiki/Stuart_J._Russe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inimax%23cite_ref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gif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 in Chess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analysis of the use of computers in playing chess, specifically </a:t>
            </a:r>
            <a:r>
              <a:rPr lang="en-US" dirty="0" err="1" smtClean="0"/>
              <a:t>middlegame</a:t>
            </a:r>
            <a:r>
              <a:rPr lang="en-US" dirty="0" smtClean="0"/>
              <a:t> strategies</a:t>
            </a:r>
          </a:p>
          <a:p>
            <a:endParaRPr lang="en-US" dirty="0"/>
          </a:p>
          <a:p>
            <a:r>
              <a:rPr lang="en-US" dirty="0" smtClean="0"/>
              <a:t>By: </a:t>
            </a:r>
            <a:r>
              <a:rPr lang="en-US" dirty="0" err="1" smtClean="0"/>
              <a:t>Anish</a:t>
            </a:r>
            <a:r>
              <a:rPr lang="en-US" dirty="0" smtClean="0"/>
              <a:t> </a:t>
            </a:r>
            <a:r>
              <a:rPr lang="en-US" dirty="0" err="1" smtClean="0"/>
              <a:t>Doshi</a:t>
            </a:r>
            <a:endParaRPr lang="en-US" dirty="0" smtClean="0"/>
          </a:p>
          <a:p>
            <a:r>
              <a:rPr lang="en-US" dirty="0" smtClean="0"/>
              <a:t>Alex </a:t>
            </a:r>
            <a:r>
              <a:rPr lang="en-US" dirty="0" err="1" smtClean="0"/>
              <a:t>Baranski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8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Colin, </a:t>
            </a:r>
            <a:r>
              <a:rPr lang="en-US" dirty="0" err="1">
                <a:solidFill>
                  <a:srgbClr val="000000"/>
                </a:solidFill>
              </a:rPr>
              <a:t>Frayn</a:t>
            </a:r>
            <a:r>
              <a:rPr lang="en-US" dirty="0">
                <a:solidFill>
                  <a:srgbClr val="000000"/>
                </a:solidFill>
              </a:rPr>
              <a:t>. "Computer Chess Programming </a:t>
            </a:r>
            <a:r>
              <a:rPr lang="en-US" dirty="0" err="1">
                <a:solidFill>
                  <a:srgbClr val="000000"/>
                </a:solidFill>
              </a:rPr>
              <a:t>Theory."</a:t>
            </a:r>
            <a:r>
              <a:rPr lang="en-US" i="1" dirty="0" err="1">
                <a:solidFill>
                  <a:srgbClr val="000000"/>
                </a:solidFill>
              </a:rPr>
              <a:t>Colin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Frayn's</a:t>
            </a:r>
            <a:r>
              <a:rPr lang="en-US" i="1" dirty="0">
                <a:solidFill>
                  <a:srgbClr val="000000"/>
                </a:solidFill>
              </a:rPr>
              <a:t> home page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N.p</a:t>
            </a:r>
            <a:r>
              <a:rPr lang="en-US" dirty="0">
                <a:solidFill>
                  <a:srgbClr val="000000"/>
                </a:solidFill>
              </a:rPr>
              <a:t>., </a:t>
            </a:r>
            <a:r>
              <a:rPr lang="en-US" dirty="0" err="1">
                <a:solidFill>
                  <a:srgbClr val="000000"/>
                </a:solidFill>
              </a:rPr>
              <a:t>n.d.</a:t>
            </a:r>
            <a:r>
              <a:rPr lang="en-US" dirty="0">
                <a:solidFill>
                  <a:srgbClr val="000000"/>
                </a:solidFill>
              </a:rPr>
              <a:t> Web. 7 Jul 2011. &lt;http://</a:t>
            </a:r>
            <a:r>
              <a:rPr lang="en-US" dirty="0" err="1">
                <a:solidFill>
                  <a:srgbClr val="000000"/>
                </a:solidFill>
              </a:rPr>
              <a:t>www.frayn.net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beowulf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theory.html</a:t>
            </a:r>
            <a:r>
              <a:rPr lang="en-US" dirty="0">
                <a:solidFill>
                  <a:srgbClr val="000000"/>
                </a:solidFill>
              </a:rPr>
              <a:t>&gt;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George T. </a:t>
            </a:r>
            <a:r>
              <a:rPr lang="en-US" dirty="0" err="1">
                <a:solidFill>
                  <a:srgbClr val="000000"/>
                </a:solidFill>
              </a:rPr>
              <a:t>Heineman</a:t>
            </a:r>
            <a:r>
              <a:rPr lang="en-US" dirty="0">
                <a:solidFill>
                  <a:srgbClr val="000000"/>
                </a:solidFill>
              </a:rPr>
              <a:t>, Gary </a:t>
            </a:r>
            <a:r>
              <a:rPr lang="en-US" dirty="0" err="1">
                <a:solidFill>
                  <a:srgbClr val="000000"/>
                </a:solidFill>
              </a:rPr>
              <a:t>Pollice</a:t>
            </a:r>
            <a:r>
              <a:rPr lang="en-US" dirty="0">
                <a:solidFill>
                  <a:srgbClr val="000000"/>
                </a:solidFill>
              </a:rPr>
              <a:t>, and Stanley </a:t>
            </a:r>
            <a:r>
              <a:rPr lang="en-US" dirty="0" err="1">
                <a:solidFill>
                  <a:srgbClr val="000000"/>
                </a:solidFill>
              </a:rPr>
              <a:t>Selkow</a:t>
            </a:r>
            <a:r>
              <a:rPr lang="en-US" dirty="0">
                <a:solidFill>
                  <a:srgbClr val="000000"/>
                </a:solidFill>
              </a:rPr>
              <a:t> (2008). "Chapter 7:Path Finding in AI". </a:t>
            </a:r>
            <a:r>
              <a:rPr lang="en-US" i="1" dirty="0">
                <a:solidFill>
                  <a:srgbClr val="000000"/>
                </a:solidFill>
              </a:rPr>
              <a:t>Algorithms in a Nutshell</a:t>
            </a:r>
            <a:r>
              <a:rPr lang="en-US" dirty="0">
                <a:solidFill>
                  <a:srgbClr val="000000"/>
                </a:solidFill>
              </a:rPr>
              <a:t>. Oreilly Media. pp. 217–223. </a:t>
            </a:r>
            <a:r>
              <a:rPr lang="en-US" dirty="0" smtClean="0">
                <a:solidFill>
                  <a:srgbClr val="000000"/>
                </a:solidFill>
              </a:rPr>
              <a:t>978</a:t>
            </a:r>
            <a:r>
              <a:rPr lang="en-US" dirty="0">
                <a:solidFill>
                  <a:srgbClr val="000000"/>
                </a:solidFill>
              </a:rPr>
              <a:t>-0-596-51624-6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Russell</a:t>
            </a:r>
            <a:r>
              <a:rPr lang="en-US" dirty="0">
                <a:solidFill>
                  <a:srgbClr val="000000"/>
                </a:solidFill>
              </a:rPr>
              <a:t>, Stuart J.; Norvig, Peter (2010), </a:t>
            </a:r>
            <a:r>
              <a:rPr lang="en-US" i="1" dirty="0">
                <a:solidFill>
                  <a:srgbClr val="000000"/>
                </a:solidFill>
              </a:rPr>
              <a:t>Artificial Intelligence: A Modern Approach</a:t>
            </a:r>
            <a:r>
              <a:rPr lang="en-US" dirty="0">
                <a:solidFill>
                  <a:srgbClr val="000000"/>
                </a:solidFill>
              </a:rPr>
              <a:t> (3rd ed.), Upper Saddle River, New Jersey: Pearson Education, Inc., p. 167,  0-13-604259-</a:t>
            </a:r>
            <a:r>
              <a:rPr lang="en-US" dirty="0" smtClean="0">
                <a:solidFill>
                  <a:srgbClr val="000000"/>
                </a:solidFill>
              </a:rPr>
              <a:t>7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McCarthy</a:t>
            </a:r>
            <a:r>
              <a:rPr lang="en-US" dirty="0">
                <a:solidFill>
                  <a:srgbClr val="000000"/>
                </a:solidFill>
              </a:rPr>
              <a:t>, John (LaTeX2HTML 27 November 2006). "Human Level AI Is Harder Than It Seemed in 1955". Retrieved 2006-12-20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Von </a:t>
            </a:r>
            <a:r>
              <a:rPr lang="en-US" dirty="0">
                <a:solidFill>
                  <a:srgbClr val="000000"/>
                </a:solidFill>
              </a:rPr>
              <a:t>Neumann, J: </a:t>
            </a:r>
            <a:r>
              <a:rPr lang="en-US" i="1" dirty="0" err="1">
                <a:solidFill>
                  <a:srgbClr val="000000"/>
                </a:solidFill>
              </a:rPr>
              <a:t>Zur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Theorie</a:t>
            </a:r>
            <a:r>
              <a:rPr lang="en-US" i="1" dirty="0">
                <a:solidFill>
                  <a:srgbClr val="000000"/>
                </a:solidFill>
              </a:rPr>
              <a:t> der </a:t>
            </a:r>
            <a:r>
              <a:rPr lang="en-US" i="1" dirty="0" err="1">
                <a:solidFill>
                  <a:srgbClr val="000000"/>
                </a:solidFill>
              </a:rPr>
              <a:t>Gesellschaftsspiele</a:t>
            </a:r>
            <a:r>
              <a:rPr lang="en-US" dirty="0">
                <a:solidFill>
                  <a:srgbClr val="000000"/>
                </a:solidFill>
              </a:rPr>
              <a:t> Math. </a:t>
            </a:r>
            <a:r>
              <a:rPr lang="en-US" dirty="0" err="1">
                <a:solidFill>
                  <a:srgbClr val="000000"/>
                </a:solidFill>
              </a:rPr>
              <a:t>Annalen</a:t>
            </a:r>
            <a:r>
              <a:rPr lang="en-US" dirty="0">
                <a:solidFill>
                  <a:srgbClr val="000000"/>
                </a:solidFill>
              </a:rPr>
              <a:t>. </a:t>
            </a:r>
            <a:r>
              <a:rPr lang="en-US" b="1" dirty="0">
                <a:solidFill>
                  <a:srgbClr val="000000"/>
                </a:solidFill>
              </a:rPr>
              <a:t>100</a:t>
            </a:r>
            <a:r>
              <a:rPr lang="en-US" dirty="0">
                <a:solidFill>
                  <a:srgbClr val="000000"/>
                </a:solidFill>
              </a:rPr>
              <a:t> (1928) 295-</a:t>
            </a:r>
            <a:r>
              <a:rPr lang="en-US" dirty="0" smtClean="0">
                <a:solidFill>
                  <a:srgbClr val="000000"/>
                </a:solidFill>
              </a:rPr>
              <a:t>320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John L </a:t>
            </a:r>
            <a:r>
              <a:rPr lang="en-US" dirty="0" err="1" smtClean="0">
                <a:solidFill>
                  <a:srgbClr val="000000"/>
                </a:solidFill>
              </a:rPr>
              <a:t>Casti</a:t>
            </a:r>
            <a:r>
              <a:rPr lang="en-US" dirty="0" smtClean="0">
                <a:solidFill>
                  <a:srgbClr val="000000"/>
                </a:solidFill>
              </a:rPr>
              <a:t> (1996). </a:t>
            </a:r>
            <a:r>
              <a:rPr lang="en-US" i="1" u="sng" dirty="0" smtClean="0">
                <a:solidFill>
                  <a:srgbClr val="000000"/>
                </a:solidFill>
              </a:rPr>
              <a:t>Five golden rules: great theories of 20</a:t>
            </a:r>
            <a:r>
              <a:rPr lang="en-US" i="1" u="sng" baseline="30000" dirty="0" smtClean="0">
                <a:solidFill>
                  <a:srgbClr val="000000"/>
                </a:solidFill>
              </a:rPr>
              <a:t>th</a:t>
            </a:r>
            <a:r>
              <a:rPr lang="en-US" i="1" u="sng" dirty="0" smtClean="0">
                <a:solidFill>
                  <a:srgbClr val="000000"/>
                </a:solidFill>
              </a:rPr>
              <a:t>-century mathematics – and why they matter</a:t>
            </a:r>
            <a:r>
              <a:rPr lang="en-US" dirty="0" smtClean="0">
                <a:solidFill>
                  <a:srgbClr val="000000"/>
                </a:solidFill>
              </a:rPr>
              <a:t>. New York: Wiley-</a:t>
            </a:r>
            <a:r>
              <a:rPr lang="en-US" dirty="0" err="1" smtClean="0">
                <a:solidFill>
                  <a:srgbClr val="000000"/>
                </a:solidFill>
              </a:rPr>
              <a:t>Interscience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p. 19. </a:t>
            </a:r>
            <a:r>
              <a:rPr lang="en-US" u="sng" dirty="0" smtClean="0">
                <a:solidFill>
                  <a:srgbClr val="000000"/>
                </a:solidFill>
              </a:rPr>
              <a:t>0</a:t>
            </a:r>
            <a:r>
              <a:rPr lang="en-US" u="sng" dirty="0">
                <a:solidFill>
                  <a:srgbClr val="000000"/>
                </a:solidFill>
              </a:rPr>
              <a:t>-471-00261-5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b="1" u="sng" dirty="0">
                <a:solidFill>
                  <a:srgbClr val="000000"/>
                </a:solidFill>
                <a:hlinkClick r:id="rId2"/>
              </a:rPr>
              <a:t>^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u="sng" dirty="0">
                <a:solidFill>
                  <a:srgbClr val="000000"/>
                </a:solidFill>
              </a:rPr>
              <a:t>Russell, Stuart J.; Norvig, Peter (2003), </a:t>
            </a:r>
            <a:r>
              <a:rPr lang="en-US" i="1" u="sng" dirty="0">
                <a:solidFill>
                  <a:srgbClr val="000000"/>
                </a:solidFill>
              </a:rPr>
              <a:t>Artificial Intelligence: A Modern Approach</a:t>
            </a:r>
            <a:r>
              <a:rPr lang="en-US" u="sng" dirty="0">
                <a:solidFill>
                  <a:srgbClr val="000000"/>
                </a:solidFill>
              </a:rPr>
              <a:t> (2nd ed.), Upper Saddle River, New Jersey: Prentice Hall, pp. 163–171, ISBN 0-13-790395-2  </a:t>
            </a:r>
            <a:endParaRPr lang="en-US" u="sng" dirty="0" smtClean="0">
              <a:solidFill>
                <a:srgbClr val="000000"/>
              </a:solidFill>
            </a:endParaRPr>
          </a:p>
          <a:p>
            <a:r>
              <a:rPr lang="en-US" dirty="0"/>
              <a:t>ChessBase.com - Chess News - Bilbao – the humans strike back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err="1"/>
              <a:t>Aviezri</a:t>
            </a:r>
            <a:r>
              <a:rPr lang="en-US" dirty="0"/>
              <a:t> </a:t>
            </a:r>
            <a:r>
              <a:rPr lang="en-US" dirty="0" err="1"/>
              <a:t>Fraenkel</a:t>
            </a:r>
            <a:r>
              <a:rPr lang="en-US" dirty="0"/>
              <a:t> and D. Lichtenstein (1981), "Computing a perfect strategy for </a:t>
            </a:r>
            <a:r>
              <a:rPr lang="en-US" dirty="0" err="1"/>
              <a:t>n×n</a:t>
            </a:r>
            <a:r>
              <a:rPr lang="en-US" dirty="0"/>
              <a:t> chess requires time exponential in n", </a:t>
            </a:r>
            <a:r>
              <a:rPr lang="en-US" i="1" dirty="0"/>
              <a:t>J. </a:t>
            </a:r>
            <a:r>
              <a:rPr lang="en-US" i="1" dirty="0" err="1"/>
              <a:t>Combin</a:t>
            </a:r>
            <a:r>
              <a:rPr lang="en-US" i="1" dirty="0"/>
              <a:t>. Theory Ser. A</a:t>
            </a:r>
            <a:r>
              <a:rPr lang="en-US" dirty="0"/>
              <a:t> </a:t>
            </a:r>
            <a:r>
              <a:rPr lang="en-US" b="1" dirty="0"/>
              <a:t>31</a:t>
            </a:r>
            <a:r>
              <a:rPr lang="en-US" dirty="0"/>
              <a:t>: 199–214, </a:t>
            </a:r>
            <a:r>
              <a:rPr lang="en-US" dirty="0"/>
              <a:t> </a:t>
            </a:r>
            <a:r>
              <a:rPr lang="en-US" b="1" u="sng" dirty="0">
                <a:hlinkClick r:id="rId3"/>
              </a:rPr>
              <a:t>^</a:t>
            </a:r>
            <a:r>
              <a:rPr lang="en-US" dirty="0"/>
              <a:t> Chess, a subsection of chapter 25, Digital Computers Applied to Games, of Faster than Thought, ed. B. V. Bowden, Pitman, London (1953). Online </a:t>
            </a:r>
            <a:r>
              <a:rPr lang="en-US" u="sng" dirty="0">
                <a:hlinkClick r:id="rId4"/>
              </a:rPr>
              <a:t>http://www.turingarchive.org/browse.php/B/7</a:t>
            </a:r>
            <a:endParaRPr lang="en-US" dirty="0"/>
          </a:p>
          <a:p>
            <a:endParaRPr lang="en-US" dirty="0" smtClean="0"/>
          </a:p>
          <a:p>
            <a:pPr lvl="0"/>
            <a:r>
              <a:rPr lang="en-US" b="1" u="sng" dirty="0">
                <a:hlinkClick r:id="rId3"/>
              </a:rPr>
              <a:t>^</a:t>
            </a:r>
            <a:r>
              <a:rPr lang="en-US" dirty="0"/>
              <a:t> Chess, a subsection of chapter 25, Digital Computers Applied to Games, of Faster than Thought, ed. B. V. Bowden, Pitman, London (1953). Online </a:t>
            </a:r>
            <a:r>
              <a:rPr lang="en-US" u="sng" dirty="0">
                <a:hlinkClick r:id="rId4"/>
              </a:rPr>
              <a:t>http://www.turingarchive.org/browse.php/B/7</a:t>
            </a:r>
            <a:endParaRPr lang="en-US" dirty="0"/>
          </a:p>
          <a:p>
            <a:endParaRPr lang="en-US" dirty="0" smtClean="0"/>
          </a:p>
          <a:p>
            <a:endParaRPr lang="en-US" u="sng" dirty="0" smtClean="0">
              <a:solidFill>
                <a:srgbClr val="000000"/>
              </a:solidFill>
            </a:endParaRPr>
          </a:p>
          <a:p>
            <a:endParaRPr lang="en-US" u="sng" dirty="0">
              <a:solidFill>
                <a:srgbClr val="000000"/>
              </a:solidFill>
              <a:hlinkClick r:id="rId5" tooltip="Stuart J. Russel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1475: modern game evolved</a:t>
            </a:r>
          </a:p>
          <a:p>
            <a:r>
              <a:rPr lang="en-US" dirty="0" smtClean="0"/>
              <a:t>1700-1900: supposed automatons</a:t>
            </a:r>
          </a:p>
          <a:p>
            <a:r>
              <a:rPr lang="en-US" dirty="0" smtClean="0"/>
              <a:t>1900-1950: rise of chess computers</a:t>
            </a:r>
          </a:p>
          <a:p>
            <a:r>
              <a:rPr lang="en-US" dirty="0" smtClean="0"/>
              <a:t>1950-2000: on par with humans</a:t>
            </a:r>
          </a:p>
          <a:p>
            <a:r>
              <a:rPr lang="en-US" dirty="0" smtClean="0"/>
              <a:t>2000-current day: outmatching their creators</a:t>
            </a:r>
            <a:endParaRPr lang="en-US" dirty="0"/>
          </a:p>
        </p:txBody>
      </p:sp>
      <p:pic>
        <p:nvPicPr>
          <p:cNvPr id="4" name="Picture 3" descr="26px-Chess_t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3263900"/>
            <a:ext cx="330200" cy="330200"/>
          </a:xfrm>
          <a:prstGeom prst="rect">
            <a:avLst/>
          </a:prstGeom>
        </p:spPr>
      </p:pic>
      <p:pic>
        <p:nvPicPr>
          <p:cNvPr id="5" name="Picture 4" descr="250px-Shatran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00" y="1759823"/>
            <a:ext cx="5994369" cy="3668554"/>
          </a:xfrm>
          <a:prstGeom prst="rect">
            <a:avLst/>
          </a:prstGeom>
        </p:spPr>
      </p:pic>
      <p:pic>
        <p:nvPicPr>
          <p:cNvPr id="6" name="Picture 5" descr="Aje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03" y="1232761"/>
            <a:ext cx="5586962" cy="4634639"/>
          </a:xfrm>
          <a:prstGeom prst="rect">
            <a:avLst/>
          </a:prstGeom>
        </p:spPr>
      </p:pic>
      <p:pic>
        <p:nvPicPr>
          <p:cNvPr id="8" name="Picture 7" descr="laches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50" y="1625928"/>
            <a:ext cx="3501460" cy="3501460"/>
          </a:xfrm>
          <a:prstGeom prst="rect">
            <a:avLst/>
          </a:prstGeom>
        </p:spPr>
      </p:pic>
      <p:pic>
        <p:nvPicPr>
          <p:cNvPr id="9" name="Picture 8" descr="399px-Deep_Blu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93" y="121298"/>
            <a:ext cx="4186638" cy="6285203"/>
          </a:xfrm>
          <a:prstGeom prst="rect">
            <a:avLst/>
          </a:prstGeom>
        </p:spPr>
      </p:pic>
      <p:pic>
        <p:nvPicPr>
          <p:cNvPr id="10" name="Picture 9" descr="rybka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93" y="482600"/>
            <a:ext cx="4013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1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Minimax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Minimax</a:t>
            </a:r>
            <a:r>
              <a:rPr lang="en-US" dirty="0" smtClean="0"/>
              <a:t>: maximizing gain + minimizing loss</a:t>
            </a:r>
          </a:p>
          <a:p>
            <a:pPr lvl="1"/>
            <a:r>
              <a:rPr lang="en-US" dirty="0" smtClean="0"/>
              <a:t>Evaluation function</a:t>
            </a:r>
          </a:p>
          <a:p>
            <a:pPr lvl="1"/>
            <a:r>
              <a:rPr lang="en-US" dirty="0" smtClean="0"/>
              <a:t>Brute force</a:t>
            </a:r>
          </a:p>
          <a:p>
            <a:r>
              <a:rPr lang="en-US" dirty="0" smtClean="0"/>
              <a:t>Basic method used by chess programs</a:t>
            </a:r>
          </a:p>
          <a:p>
            <a:r>
              <a:rPr lang="en-US" dirty="0" smtClean="0"/>
              <a:t>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Used not only in chess but also in a variety of other two player games, as well as combinatorics and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5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</a:t>
            </a:r>
            <a:r>
              <a:rPr lang="en-US" dirty="0" err="1" smtClean="0"/>
              <a:t>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Quiescence Search</a:t>
            </a:r>
          </a:p>
          <a:p>
            <a:pPr lvl="1"/>
            <a:r>
              <a:rPr lang="en-US" dirty="0" smtClean="0"/>
              <a:t>Avoids horizon effect</a:t>
            </a:r>
          </a:p>
          <a:p>
            <a:pPr lvl="1"/>
            <a:r>
              <a:rPr lang="en-US" dirty="0" smtClean="0"/>
              <a:t>Prefers to search “noisy” moves</a:t>
            </a:r>
          </a:p>
          <a:p>
            <a:pPr lvl="1"/>
            <a:r>
              <a:rPr lang="en-US" dirty="0" smtClean="0"/>
              <a:t>More akin to humans?</a:t>
            </a:r>
            <a:endParaRPr lang="en-US" dirty="0"/>
          </a:p>
          <a:p>
            <a:r>
              <a:rPr lang="en-US" dirty="0" err="1" smtClean="0"/>
              <a:t>Negamax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Exploits zero-sum quality of chess</a:t>
            </a:r>
          </a:p>
          <a:p>
            <a:pPr lvl="1"/>
            <a:r>
              <a:rPr lang="en-US" dirty="0" smtClean="0"/>
              <a:t>Simpler than </a:t>
            </a:r>
            <a:r>
              <a:rPr lang="en-US" dirty="0" err="1" smtClean="0"/>
              <a:t>minimax</a:t>
            </a:r>
            <a:endParaRPr lang="en-US" dirty="0" smtClean="0"/>
          </a:p>
          <a:p>
            <a:pPr lvl="1"/>
            <a:r>
              <a:rPr lang="en-US" dirty="0" err="1" smtClean="0"/>
              <a:t>Negascout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3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to </a:t>
            </a:r>
            <a:r>
              <a:rPr lang="en-US" dirty="0" err="1" smtClean="0"/>
              <a:t>minimax</a:t>
            </a:r>
            <a:r>
              <a:rPr lang="en-US" dirty="0" smtClean="0"/>
              <a:t> algorithm</a:t>
            </a:r>
          </a:p>
          <a:p>
            <a:pPr lvl="1"/>
            <a:r>
              <a:rPr lang="en-US" smtClean="0"/>
              <a:t>O(B</a:t>
            </a:r>
            <a:r>
              <a:rPr lang="en-US" baseline="30000" smtClean="0"/>
              <a:t>(d/2)</a:t>
            </a:r>
            <a:r>
              <a:rPr lang="en-US" baseline="-25000" smtClean="0"/>
              <a:t>)</a:t>
            </a:r>
            <a:endParaRPr lang="en-US" dirty="0" smtClean="0"/>
          </a:p>
          <a:p>
            <a:r>
              <a:rPr lang="en-US" dirty="0" smtClean="0"/>
              <a:t>“Prunes” the </a:t>
            </a:r>
            <a:r>
              <a:rPr lang="en-US" dirty="0" err="1" smtClean="0"/>
              <a:t>minimax</a:t>
            </a:r>
            <a:r>
              <a:rPr lang="en-US" dirty="0" smtClean="0"/>
              <a:t> tree</a:t>
            </a:r>
          </a:p>
          <a:p>
            <a:pPr lvl="1"/>
            <a:r>
              <a:rPr lang="en-US" dirty="0" smtClean="0"/>
              <a:t>Theory: stops evaluating positions when a move that is worse than a previous one is found.</a:t>
            </a:r>
          </a:p>
          <a:p>
            <a:pPr lvl="1"/>
            <a:r>
              <a:rPr lang="en-US" dirty="0" smtClean="0"/>
              <a:t>Technicality: a recursive function with two variables, α andβ, where the former is set to infinity and the latter to –infinity.</a:t>
            </a:r>
            <a:endParaRPr lang="en-US" dirty="0"/>
          </a:p>
        </p:txBody>
      </p:sp>
      <p:pic>
        <p:nvPicPr>
          <p:cNvPr id="4" name="Picture 3" descr="Minmaxab-117 (dragged)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Cutoffs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Cutoff: position so good that it need not be evaluated </a:t>
            </a:r>
            <a:r>
              <a:rPr lang="en-US" dirty="0" smtClean="0"/>
              <a:t>deeper</a:t>
            </a:r>
            <a:endParaRPr lang="en-US" dirty="0" smtClean="0"/>
          </a:p>
          <a:p>
            <a:pPr lvl="1"/>
            <a:r>
              <a:rPr lang="en-US" dirty="0" smtClean="0"/>
              <a:t>Null-move </a:t>
            </a:r>
            <a:r>
              <a:rPr lang="en-US" dirty="0" smtClean="0"/>
              <a:t>heuristic</a:t>
            </a:r>
          </a:p>
          <a:p>
            <a:pPr lvl="1"/>
            <a:r>
              <a:rPr lang="en-US" dirty="0"/>
              <a:t>Killer heuristic: trying to produce another cutoff by adapting moves from other tree</a:t>
            </a:r>
            <a:endParaRPr lang="en-US" dirty="0" smtClean="0"/>
          </a:p>
          <a:p>
            <a:r>
              <a:rPr lang="en-US" dirty="0" smtClean="0"/>
              <a:t>Futility Pruning</a:t>
            </a:r>
          </a:p>
          <a:p>
            <a:r>
              <a:rPr lang="en-US" dirty="0" err="1" smtClean="0"/>
              <a:t>Razoring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234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can and should be extended to analyze “interesting” moves</a:t>
            </a:r>
          </a:p>
          <a:p>
            <a:pPr lvl="1"/>
            <a:r>
              <a:rPr lang="en-US" dirty="0" smtClean="0"/>
              <a:t>Captures + recaptures</a:t>
            </a:r>
          </a:p>
          <a:p>
            <a:pPr lvl="1"/>
            <a:r>
              <a:rPr lang="en-US" dirty="0" smtClean="0"/>
              <a:t>Checks</a:t>
            </a:r>
          </a:p>
          <a:p>
            <a:pPr lvl="1"/>
            <a:r>
              <a:rPr lang="en-US" dirty="0" smtClean="0"/>
              <a:t>Forced move</a:t>
            </a:r>
          </a:p>
          <a:p>
            <a:pPr lvl="1"/>
            <a:r>
              <a:rPr lang="en-US" dirty="0" smtClean="0"/>
              <a:t>Opponent sacrificing</a:t>
            </a:r>
          </a:p>
          <a:p>
            <a:pPr lvl="1"/>
            <a:r>
              <a:rPr lang="en-US" dirty="0" smtClean="0"/>
              <a:t>Pawn pushes at 7</a:t>
            </a:r>
            <a:r>
              <a:rPr lang="en-US" baseline="30000" dirty="0" smtClean="0"/>
              <a:t>th</a:t>
            </a:r>
            <a:r>
              <a:rPr lang="en-US" dirty="0" smtClean="0"/>
              <a:t> rank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9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for our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4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8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670</TotalTime>
  <Words>343</Words>
  <Application>Microsoft Macintosh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Folio</vt:lpstr>
      <vt:lpstr>Artificial Intelligence in Chess</vt:lpstr>
      <vt:lpstr>History</vt:lpstr>
      <vt:lpstr>The Minimax Algorithm</vt:lpstr>
      <vt:lpstr>Modifications to Minimax</vt:lpstr>
      <vt:lpstr>Alpha-Beta Pruning</vt:lpstr>
      <vt:lpstr>Cutoffs and Trees</vt:lpstr>
      <vt:lpstr>Extending the Search</vt:lpstr>
      <vt:lpstr>Pseudocode for our algorithm</vt:lpstr>
      <vt:lpstr>Questions?</vt:lpstr>
      <vt:lpstr>Sources</vt:lpstr>
    </vt:vector>
  </TitlesOfParts>
  <Company>Trololol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Chess</dc:title>
  <dc:creator>Trolling All-Night</dc:creator>
  <cp:lastModifiedBy>scamper</cp:lastModifiedBy>
  <cp:revision>30</cp:revision>
  <cp:lastPrinted>2011-07-07T15:37:47Z</cp:lastPrinted>
  <dcterms:created xsi:type="dcterms:W3CDTF">2011-07-04T19:31:03Z</dcterms:created>
  <dcterms:modified xsi:type="dcterms:W3CDTF">2011-07-07T15:39:00Z</dcterms:modified>
</cp:coreProperties>
</file>